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embeddedFontLst>
    <p:embeddedFont>
      <p:font typeface="MiSans" panose="020B0604020202020204" charset="-12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149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3221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1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Coding Playbook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Debug &amp; Optimize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808" y="5944260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808" y="594426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6" name="Text 4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78815" y="1390015"/>
            <a:ext cx="522224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Bug Detection</a:t>
            </a:r>
            <a:endParaRPr lang="en-US" sz="1600" dirty="0"/>
          </a:p>
        </p:txBody>
      </p:sp>
      <p:pic>
        <p:nvPicPr>
          <p:cNvPr id="8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rcRect t="6146"/>
          <a:stretch/>
        </p:blipFill>
        <p:spPr>
          <a:xfrm>
            <a:off x="6473666" y="-2442"/>
            <a:ext cx="5222916" cy="3065228"/>
          </a:xfrm>
          <a:prstGeom prst="rect">
            <a:avLst/>
          </a:prstGeom>
        </p:spPr>
      </p:pic>
      <p:pic>
        <p:nvPicPr>
          <p:cNvPr id="9" name="Image 1" descr="https://kimi-img.moonshot.cn/pub/slides/slides_tmpl/image/25-09-28-15:21:08-d3ce3p0s8jdo4os5dbt0.jpg"/>
          <p:cNvPicPr>
            <a:picLocks noChangeAspect="1"/>
          </p:cNvPicPr>
          <p:nvPr/>
        </p:nvPicPr>
        <p:blipFill>
          <a:blip r:embed="rId4"/>
          <a:srcRect l="18051" r="18051" b="10098"/>
          <a:stretch/>
        </p:blipFill>
        <p:spPr>
          <a:xfrm>
            <a:off x="9209879" y="3257813"/>
            <a:ext cx="2486703" cy="307739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16230" y="2735580"/>
            <a:ext cx="127000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316230" y="3435985"/>
            <a:ext cx="4023360" cy="3314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Error Highlighting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315595" y="3953510"/>
            <a:ext cx="4227830" cy="2308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models trained on vast codebases can highlight syntax, logic, and security flaws in real time, catching common errors like off-by-one or null-pointer exceptions.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4815912" y="2735845"/>
            <a:ext cx="907339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815885" y="3436195"/>
            <a:ext cx="36610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Suggested Fixes and Explanations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815840" y="3953510"/>
            <a:ext cx="4227830" cy="21805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not only identifies errors but also suggests fixes and provides explanations, helping developers understand and resolve issues more quickly.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3470" y="5574665"/>
            <a:ext cx="95275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55650" y="4003040"/>
            <a:ext cx="313499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5650" y="4003040"/>
            <a:ext cx="313499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28-15:21:17-d3ce3r8s8jdo4os5dc00.jpg"/>
          <p:cNvPicPr>
            <a:picLocks noChangeAspect="1"/>
          </p:cNvPicPr>
          <p:nvPr/>
        </p:nvPicPr>
        <p:blipFill>
          <a:blip r:embed="rId3"/>
          <a:srcRect l="30268" r="29421"/>
          <a:stretch/>
        </p:blipFill>
        <p:spPr>
          <a:xfrm>
            <a:off x="742950" y="1594485"/>
            <a:ext cx="3504565" cy="460438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Refactoring &amp; Speed-Up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9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312795" y="1511300"/>
            <a:ext cx="1132170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1"/>
          <p:cNvSpPr/>
          <p:nvPr/>
        </p:nvSpPr>
        <p:spPr>
          <a:xfrm>
            <a:off x="3312795" y="1511300"/>
            <a:ext cx="113217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92588" y="1633220"/>
            <a:ext cx="2992027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Efficient Code Rewriting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492588" y="1934210"/>
            <a:ext cx="7148608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can rewrite procedural code into more efficient object-oriented patterns, vectorize loops, and remove duplicate code blocks, improving overall code quality.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312985" y="3106085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5"/>
          <p:cNvSpPr/>
          <p:nvPr/>
        </p:nvSpPr>
        <p:spPr>
          <a:xfrm>
            <a:off x="3312985" y="3106085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492815" y="3228005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Bottleneck Detection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492815" y="3528995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identifies performance bottlenecks and suggests optimizations, helping developers maintain high performance without extensive manual analysis.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312985" y="4700869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19"/>
          <p:cNvSpPr/>
          <p:nvPr/>
        </p:nvSpPr>
        <p:spPr>
          <a:xfrm>
            <a:off x="3312985" y="4700869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492815" y="4822789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Iterative Technical Debt Reduction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92815" y="5123779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can reduce technical debt incrementally during sprints, keeping the codebase clean and maintainable without major refactoring efforts.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Docs &amp; Testing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220000">
            <a:off x="-893512" y="-1505182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5220000">
            <a:off x="-893512" y="-1505182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433566" y="3495450"/>
            <a:ext cx="3044596" cy="3044596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dash"/>
          </a:ln>
        </p:spPr>
      </p:sp>
      <p:sp>
        <p:nvSpPr>
          <p:cNvPr id="5" name="Text 3"/>
          <p:cNvSpPr/>
          <p:nvPr/>
        </p:nvSpPr>
        <p:spPr>
          <a:xfrm>
            <a:off x="7433566" y="3495450"/>
            <a:ext cx="3044596" cy="304459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104255" y="692785"/>
            <a:ext cx="52006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Auto-Documentation Generation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9-28-15:21:25-d3ce3t8s8jdo4os5dc2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3" y="-878106"/>
            <a:ext cx="4791075" cy="48006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138629" y="748454"/>
            <a:ext cx="780987" cy="780987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5138629" y="748454"/>
            <a:ext cx="780987" cy="78098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28-15:21:35-d3ce3vos8jdo4os5dc3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470" y="3626587"/>
            <a:ext cx="2776788" cy="278230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919470" y="1508125"/>
            <a:ext cx="437324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Docstring and README Creation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804535" y="1847215"/>
            <a:ext cx="602234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writes docstrings, README sections, and API references from method signatures and inline comments, ensuring documentation stays up-to-date with minimal manual effort.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656080" y="4478020"/>
            <a:ext cx="550291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Accelerated Onboarding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836295" y="4996180"/>
            <a:ext cx="632333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translating complex algorithms into plain English, AI helps new developers understand code faster, accelerating onboarding and knowledge sharing within teams.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71555" y="-620077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171555" y="-620077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47015" y="5991225"/>
            <a:ext cx="5991860" cy="7931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Test Case Factory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57630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357630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30433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730433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6" name="Text 14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03235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103235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76375" y="1725930"/>
            <a:ext cx="2776855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Test Generation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545590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generate unit, integration, and edge-case tests from existing functions, quickly increasing test coverage and ensuring robust validation.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857433" y="1725930"/>
            <a:ext cx="28016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Improved Test Quality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18393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suggests assertions that developers might overlook, such as boundary values or concurrency scenarios, improving the overall quality of the test suite.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21345" y="1725930"/>
            <a:ext cx="28270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Feature Logic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91195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 AI handling test generation, developers can focus more on feature logic, knowing that their code will be thoroughly validated.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Vibe Coding &amp; Review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3" name="Text 1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Interactive Vibe Coding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84555" y="1683861"/>
            <a:ext cx="130175" cy="29146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0" name="Text 8"/>
          <p:cNvSpPr/>
          <p:nvPr/>
        </p:nvSpPr>
        <p:spPr>
          <a:xfrm>
            <a:off x="884555" y="1683861"/>
            <a:ext cx="130175" cy="291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488180" y="1683861"/>
            <a:ext cx="130175" cy="29146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4488180" y="1683861"/>
            <a:ext cx="130175" cy="291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84555" y="3836511"/>
            <a:ext cx="130175" cy="29146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884555" y="3836511"/>
            <a:ext cx="130175" cy="291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88180" y="3836511"/>
            <a:ext cx="130175" cy="29146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6" name="Text 14"/>
          <p:cNvSpPr/>
          <p:nvPr/>
        </p:nvSpPr>
        <p:spPr>
          <a:xfrm>
            <a:off x="4488180" y="3836511"/>
            <a:ext cx="130175" cy="291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solidFill>
            <a:srgbClr val="63BCCA">
              <a:alpha val="45098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solidFill>
            <a:srgbClr val="E4F3F7">
              <a:alpha val="76863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0" descr="https://kimi-img.moonshot.cn/pub/slides/slides_tmpl/image/25-09-28-15:21:35-d3ce3vos8jdo4os5dc3g.jpg"/>
          <p:cNvPicPr>
            <a:picLocks noChangeAspect="1"/>
          </p:cNvPicPr>
          <p:nvPr/>
        </p:nvPicPr>
        <p:blipFill>
          <a:blip r:embed="rId3"/>
          <a:srcRect l="25084" r="30103"/>
          <a:stretch/>
        </p:blipFill>
        <p:spPr>
          <a:xfrm>
            <a:off x="7908290" y="1591310"/>
            <a:ext cx="3549650" cy="4210685"/>
          </a:xfrm>
          <a:prstGeom prst="rect">
            <a:avLst/>
          </a:prstGeom>
        </p:spPr>
      </p:pic>
      <p:sp>
        <p:nvSpPr>
          <p:cNvPr id="28" name="Text 25"/>
          <p:cNvSpPr/>
          <p:nvPr/>
        </p:nvSpPr>
        <p:spPr>
          <a:xfrm>
            <a:off x="1014730" y="1683861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Prototyping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86130" y="2022951"/>
            <a:ext cx="322072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Describe a high-level idea, and AI scaffolds the project, dependencies, and sample data, enabling rapid prototyping and experimentation.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618355" y="1683861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Interactive Exploration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389755" y="2022951"/>
            <a:ext cx="322072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Iteratively tweak prompts to explore libraries, UI themes, or ML models without prior knowledge, making learning and prototyping more accessible.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14730" y="3836511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Accelerated Learning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86130" y="4175601"/>
            <a:ext cx="322072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provides real-time feedback and suggestions, helping developers learn new languages, frameworks, and concepts more quickly.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4618355" y="3836511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Playful Development Loop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4389755" y="4175601"/>
            <a:ext cx="322072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interactive loop encourages playful exploration, making development more engaging and reducing the barrier to entry for new technologies.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79012" y="-793115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9879012" y="-793115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-298450" y="603059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-298450" y="603059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9" name="Text 7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8340" y="1227772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AI-Assisted Code Reviews</a:t>
            </a:r>
            <a:endParaRPr lang="en-US" sz="1600" dirty="0"/>
          </a:p>
        </p:txBody>
      </p:sp>
      <p:pic>
        <p:nvPicPr>
          <p:cNvPr id="11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63" y="1948945"/>
            <a:ext cx="5222916" cy="326594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04215" y="2488882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Review Efficiency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4215" y="3181350"/>
            <a:ext cx="5560695" cy="19088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Pull-request bots flag style violations, security smells, and missing tests before human review, allowing reviewers to focus on architecture and business logic.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Labs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Coding Landscape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Autocompletion Magic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Debug &amp; Optimize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Docs &amp; Testing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Vibe Coding &amp; Review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Labs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916943" y="-998135"/>
            <a:ext cx="2180867" cy="209310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916943" y="-998135"/>
            <a:ext cx="2180867" cy="2093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72695" y="950119"/>
            <a:ext cx="7029688" cy="5324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Boilerplate Elimination Drill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5572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4142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97395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85965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9218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77885" y="2570480"/>
            <a:ext cx="1819275" cy="8934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790" y="1325245"/>
            <a:ext cx="2809875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647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Scaffold with AI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83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Learners use tools like GitHub Copilot to scaffold REST endpoints, DAOs, and unit tests from one-line comments, saving significant time and effort.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34865" y="1325245"/>
            <a:ext cx="341884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8470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Measure Productivity Gains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8406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comparing keystrokes and time spent with manual writing, learners can quantify the productivity gains from AI-assisted development.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4205" y="1325245"/>
            <a:ext cx="342011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93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Code Quality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0229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Learners review the generated code for quality, ensuring that AI suggestions meet their standards and are ready for production use.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7950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7950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8005" y="5944235"/>
            <a:ext cx="156908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8005" y="5944235"/>
            <a:ext cx="156908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590550" y="-811530"/>
            <a:ext cx="2007870" cy="181673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590550" y="-811530"/>
            <a:ext cx="2007870" cy="1816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15" y="864870"/>
            <a:ext cx="1105662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Debug &amp; Explain Legacy Code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5701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55701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079500" y="1750060"/>
            <a:ext cx="4591685" cy="1911985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557010" y="1750060"/>
            <a:ext cx="4595495" cy="191198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7950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Legacy Code Analysis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07950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Participants use AI to annotate unfamiliar code, highlight bugs, and propose fixes, making it easier to understand and maintain legacy systems.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55701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Verification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55701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Learners manually verify AI suggestions, building confidence in AI-assisted debugging while ensuring accuracy and reliability.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1CFDF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Coverage Boost Challenge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113424" y="5518700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sysDot"/>
          </a:ln>
        </p:spPr>
      </p:sp>
      <p:sp>
        <p:nvSpPr>
          <p:cNvPr id="10" name="Text 8"/>
          <p:cNvSpPr/>
          <p:nvPr/>
        </p:nvSpPr>
        <p:spPr>
          <a:xfrm>
            <a:off x="4113424" y="5518700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17040000">
            <a:off x="4241670" y="5646949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 rot="17040000">
            <a:off x="4241670" y="5646949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-2837528" y="4941301"/>
            <a:ext cx="4489927" cy="4489927"/>
          </a:xfrm>
          <a:prstGeom prst="ellipse">
            <a:avLst/>
          </a:prstGeom>
          <a:solidFill>
            <a:srgbClr val="E4F3F7">
              <a:alpha val="54902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-2837528" y="49413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solidFill>
            <a:srgbClr val="80C8D8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72366" y="1366407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972366" y="1366407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72366" y="240204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72366" y="240204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72366" y="3362302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972366" y="3362302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72366" y="437113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5972366" y="437113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08090" y="1247013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57365" y="1304163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 Coverage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08090" y="1662303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use AI to generate tests for functions with low coverage, aiming to significantly increase test coverage in a short period.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6542" y="2282644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75817" y="233979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Assertion Quality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26542" y="2697934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Learners assess the quality of AI-generated assertions, ensuring they are meaningful and effective for robust validation.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08027" y="3230817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7302" y="328796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Mutation Testing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08027" y="3646107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use mutation testing to evaluate the effectiveness of AI-generated tests, ensuring they can detect changes in code behavior.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26542" y="4251779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75817" y="4308929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 Readability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26542" y="4667069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Learners ensure that AI-generated tests are readable and maintainable, balancing automation with human oversight.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Adoption Roadmap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6600000">
            <a:off x="-1819027" y="-2263435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6600000">
            <a:off x="-1819027" y="-2263435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0825" y="757555"/>
            <a:ext cx="5974715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Pick Low-Risk High-Value Tasks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882161" y="1787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4882161" y="1787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77702" y="3783235"/>
            <a:ext cx="73818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ysDot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10836278" y="5584982"/>
            <a:ext cx="1784558" cy="1784558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836278" y="5584982"/>
            <a:ext cx="1784558" cy="17845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906041" y="4200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906041" y="4200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0" descr="https://kimi-img.moonshot.cn/pub/slides/slides_tmpl/image/25-09-28-15:21:37-d3ce408s8jdo4os5dc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3623" y="-2023880"/>
            <a:ext cx="5655932" cy="5667176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181600" y="1743075"/>
            <a:ext cx="369633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 Daily Workflows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181600" y="2082165"/>
            <a:ext cx="654367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 daily workflows to identify repetitive, pattern-heavy tasks like writing CRUD operations or unit tests, which are ideal for AI assistance.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140710" y="4148455"/>
            <a:ext cx="428561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Pilot AI Adoption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140710" y="4487545"/>
            <a:ext cx="758634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a pilot project for two sprints, measure cycle-time reduction, and build trust in AI's ability to improve productivity.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Selection &amp; Security Guardrails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23-d3ce3sos8jdo4os5dc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430" y="2060575"/>
            <a:ext cx="3281045" cy="1762760"/>
          </a:xfrm>
          <a:prstGeom prst="rect">
            <a:avLst/>
          </a:prstGeom>
        </p:spPr>
      </p:pic>
      <p:pic>
        <p:nvPicPr>
          <p:cNvPr id="20" name="Image 1" descr="https://kimi-img.moonshot.cn/pub/slides/slides_tmpl/image/25-09-28-15:21:35-d3ce3vos8jdo4os5dc3g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90" y="2062480"/>
            <a:ext cx="3311525" cy="1760855"/>
          </a:xfrm>
          <a:prstGeom prst="rect">
            <a:avLst/>
          </a:prstGeom>
        </p:spPr>
      </p:pic>
      <p:pic>
        <p:nvPicPr>
          <p:cNvPr id="21" name="Image 2" descr="https://kimi-img.moonshot.cn/pub/slides/slides_tmpl/image/25-09-28-15:21:24-d3ce3t0s8jdo4os5dc2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6110" y="2060575"/>
            <a:ext cx="3311525" cy="176276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62231" y="392303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Choose Secure Tools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62231" y="431038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Select AI tools that support on-prem models or signed telemetry opt-outs to protect proprietary code and ensure data security.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4532884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Enforce Reviews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532884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Enforce pull-request reviews for all AI-generated contributions, integrate SAST scanners, and maintain audit logs to ensure code quality and compliance.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8111109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Compliance Alignment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8111109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Align vendor contracts with SOC 2 and ISO 27001 to satisfy enterprise compliance requirements and protect intellectual property.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>
                  <a:alpha val="34000"/>
                </a:srgbClr>
              </a:gs>
            </a:gsLst>
            <a:lin ang="5400000" scaled="1"/>
          </a:gra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50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50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180000">
            <a:off x="1336675" y="606234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180000">
            <a:off x="1336675" y="606234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13440000">
            <a:off x="11067699" y="-770038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 rot="13440000">
            <a:off x="11067699" y="-770038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206255" y="1019200"/>
            <a:ext cx="9789809" cy="4819556"/>
          </a:xfrm>
          <a:prstGeom prst="roundRect">
            <a:avLst>
              <a:gd name="adj" fmla="val 0"/>
            </a:avLst>
          </a:prstGeom>
          <a:solidFill>
            <a:srgbClr val="E4F3F7"/>
          </a:solidFill>
          <a:ln/>
        </p:spPr>
      </p:sp>
      <p:sp>
        <p:nvSpPr>
          <p:cNvPr id="11" name="Text 9"/>
          <p:cNvSpPr/>
          <p:nvPr/>
        </p:nvSpPr>
        <p:spPr>
          <a:xfrm>
            <a:off x="1206255" y="1019200"/>
            <a:ext cx="9789809" cy="4819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99590" y="1843405"/>
            <a:ext cx="5219700" cy="9036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Upskill Teams &amp; Measure Impact</a:t>
            </a:r>
            <a:endParaRPr lang="en-US" sz="1600" dirty="0"/>
          </a:p>
        </p:txBody>
      </p:sp>
      <p:pic>
        <p:nvPicPr>
          <p:cNvPr id="13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0807"/>
          <a:stretch/>
        </p:blipFill>
        <p:spPr>
          <a:xfrm>
            <a:off x="7133933" y="1019182"/>
            <a:ext cx="3862079" cy="481959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799590" y="2837180"/>
            <a:ext cx="52197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Learning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799590" y="3626485"/>
            <a:ext cx="4837430" cy="1866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 prompt-engineering workshops, cheat sheets, and sandbox repos to upskill teams. Track metrics like lead time and defect rate to measure AI's impact.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Next Steps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930535" y="-1973515"/>
            <a:ext cx="3278331" cy="3278331"/>
          </a:xfrm>
          <a:prstGeom prst="ellipse">
            <a:avLst/>
          </a:prstGeom>
          <a:solidFill>
            <a:srgbClr val="E4F3F7"/>
          </a:solidFill>
          <a:ln/>
        </p:spPr>
      </p:sp>
      <p:sp>
        <p:nvSpPr>
          <p:cNvPr id="3" name="Text 1"/>
          <p:cNvSpPr/>
          <p:nvPr/>
        </p:nvSpPr>
        <p:spPr>
          <a:xfrm>
            <a:off x="-1930535" y="-1973515"/>
            <a:ext cx="3278331" cy="3278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48105" y="869950"/>
            <a:ext cx="80708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Bias, IP &amp; Transparency Duties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15840000">
            <a:off x="8964785" y="4071499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gradFill flip="none" rotWithShape="1">
              <a:gsLst>
                <a:gs pos="0">
                  <a:srgbClr val="F6F8FD"/>
                </a:gs>
                <a:gs pos="100000">
                  <a:srgbClr val="63BCCA"/>
                </a:gs>
              </a:gsLst>
              <a:lin ang="5400000" scaled="1"/>
            </a:gradFill>
            <a:prstDash val="sysDot"/>
          </a:ln>
        </p:spPr>
      </p:sp>
      <p:sp>
        <p:nvSpPr>
          <p:cNvPr id="6" name="Text 4"/>
          <p:cNvSpPr/>
          <p:nvPr/>
        </p:nvSpPr>
        <p:spPr>
          <a:xfrm rot="15840000">
            <a:off x="8964785" y="4071499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964730" y="4327961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63BCCA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8964730" y="4327961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4974" y="3569701"/>
            <a:ext cx="4489927" cy="4489927"/>
          </a:xfrm>
          <a:prstGeom prst="ellipse">
            <a:avLst/>
          </a:prstGeom>
          <a:gradFill flip="none" rotWithShape="1">
            <a:gsLst>
              <a:gs pos="0">
                <a:srgbClr val="E4F3F7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474974" y="35697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936750" y="1795145"/>
            <a:ext cx="54241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 Awareness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936557" y="2134330"/>
            <a:ext cx="8307446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 aware of potential biases in training data that may lead to insecure or copyrighted code snippets. Always review AI suggestions before merging.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937385" y="3891915"/>
            <a:ext cx="50285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Transparency and Attribution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937385" y="4231005"/>
            <a:ext cx="6291580" cy="1595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Document model limitations, maintain attribution logs, and provide human override paths to ensure transparency and accountability.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28000"/>
                </a:srgbClr>
              </a:gs>
              <a:gs pos="92000">
                <a:srgbClr val="E4F3F7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99485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Future-Proof Developer Mindset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8" name="Text 6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317798" y="-22186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317798" y="-22186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558270" y="165893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1558270" y="165893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solidFill>
            <a:srgbClr val="E4F3F7">
              <a:alpha val="76863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9440" y="1750695"/>
            <a:ext cx="1634490" cy="1634490"/>
          </a:xfrm>
          <a:prstGeom prst="roundRect">
            <a:avLst>
              <a:gd name="adj" fmla="val 21591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599440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8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297430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Stay Curious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313305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Cultivate curiosity for new AI models and tools, and experiment with emerging technologies to stay ahead in the rapidly evolving field.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61735" y="175069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261735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959725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Core Skills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975600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system design, ethical reasoning, and cross-functional communication—skills that AI cannot replicate, ensuring your value in the workforce.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9599" y="3881755"/>
            <a:ext cx="1634490" cy="1634490"/>
          </a:xfrm>
          <a:prstGeom prst="roundRect">
            <a:avLst>
              <a:gd name="adj" fmla="val 1867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599599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297589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Learning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313464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 to continuous learning to adapt to new technologies and methodologies, evolving from a coder to an AI-augmented architect and innovation driver.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61894" y="388175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6261894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959884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Innovation Driver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975759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Embrace a mindset of innovation, using AI as a tool to drive creativity and solve complex problems more effectively.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78089" y="1640417"/>
            <a:ext cx="1703917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5571" y="1188309"/>
            <a:ext cx="2674531" cy="530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068" y="3392232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648954" y="3608767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Adoption Roadmap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961567" y="3392194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32453" y="3608729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Next Steps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SG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altLang="zh-CN" sz="20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Coding Landscape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881380"/>
            <a:ext cx="10958309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Development Is AI-Ready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16200000">
            <a:off x="6142567" y="-3812655"/>
            <a:ext cx="107758" cy="10881591"/>
          </a:xfrm>
          <a:prstGeom prst="rect">
            <a:avLst/>
          </a:prstGeom>
          <a:solidFill>
            <a:srgbClr val="80C8D8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 rot="16200000">
            <a:off x="6142567" y="-3812655"/>
            <a:ext cx="107758" cy="108815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18-d3ce3rgs8jdo4os5dc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555" y="2017395"/>
            <a:ext cx="3311525" cy="1746885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23-d3ce3sos8jdo4os5dc10.jpg"/>
          <p:cNvPicPr>
            <a:picLocks noChangeAspect="1"/>
          </p:cNvPicPr>
          <p:nvPr/>
        </p:nvPicPr>
        <p:blipFill>
          <a:blip r:embed="rId4"/>
          <a:srcRect r="3279"/>
          <a:stretch/>
        </p:blipFill>
        <p:spPr>
          <a:xfrm>
            <a:off x="869950" y="2008505"/>
            <a:ext cx="3202940" cy="1755140"/>
          </a:xfrm>
          <a:prstGeom prst="rect">
            <a:avLst/>
          </a:prstGeom>
        </p:spPr>
      </p:pic>
      <p:pic>
        <p:nvPicPr>
          <p:cNvPr id="13" name="Image 2" descr="https://kimi-img.moonshot.cn/pub/slides/slides_tmpl/image/25-09-28-15:21:24-d3ce3t0s8jdo4os5dc2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4045" y="2017395"/>
            <a:ext cx="3202305" cy="1704975"/>
          </a:xfrm>
          <a:prstGeom prst="rect">
            <a:avLst/>
          </a:prstGeom>
        </p:spPr>
      </p:pic>
      <p:sp>
        <p:nvSpPr>
          <p:cNvPr id="14" name="Shape 9"/>
          <p:cNvSpPr/>
          <p:nvPr/>
        </p:nvSpPr>
        <p:spPr>
          <a:xfrm>
            <a:off x="2108200" y="1325245"/>
            <a:ext cx="605790" cy="6057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2108200" y="1325245"/>
            <a:ext cx="605790" cy="605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55650" y="3763645"/>
            <a:ext cx="2992120" cy="5364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Repetitive Tasks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755650" y="4073033"/>
            <a:ext cx="3311525" cy="1965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Coding involves repetitive tasks like writing boilerplate code, which AI can automate, saving developers time and reducing errors.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5793105" y="1325245"/>
            <a:ext cx="605790" cy="6057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4"/>
          <p:cNvSpPr/>
          <p:nvPr/>
        </p:nvSpPr>
        <p:spPr>
          <a:xfrm>
            <a:off x="5793105" y="1325245"/>
            <a:ext cx="605790" cy="605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4440555" y="3763645"/>
            <a:ext cx="2992120" cy="5364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Pattern Recognition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4440555" y="4073033"/>
            <a:ext cx="3311525" cy="1965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recognizing patterns in code, making it ideal for tasks like autocompletion and refactoring, which require identifying common coding structures.</a:t>
            </a:r>
            <a:endParaRPr lang="en-US" sz="1600" dirty="0"/>
          </a:p>
        </p:txBody>
      </p:sp>
      <p:sp>
        <p:nvSpPr>
          <p:cNvPr id="22" name="Shape 17"/>
          <p:cNvSpPr/>
          <p:nvPr/>
        </p:nvSpPr>
        <p:spPr>
          <a:xfrm>
            <a:off x="9474200" y="1342390"/>
            <a:ext cx="605790" cy="6057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18"/>
          <p:cNvSpPr/>
          <p:nvPr/>
        </p:nvSpPr>
        <p:spPr>
          <a:xfrm>
            <a:off x="9474200" y="1342390"/>
            <a:ext cx="605790" cy="605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8121650" y="3780790"/>
            <a:ext cx="2992120" cy="5364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Rules-Based Logic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8121650" y="4090178"/>
            <a:ext cx="3311525" cy="1965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Many coding tasks follow rules-based logic, such as syntax checking and error detection. AI can quickly identify and correct these issues, improving code quality.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992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1992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8" name="Text 6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8860" y="3120099"/>
            <a:ext cx="5359041" cy="3136383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0" name="Text 8"/>
          <p:cNvSpPr/>
          <p:nvPr/>
        </p:nvSpPr>
        <p:spPr>
          <a:xfrm>
            <a:off x="678860" y="3120099"/>
            <a:ext cx="5359041" cy="31363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8860" y="645839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Invisible AI in Your IDE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4160" y="3120098"/>
            <a:ext cx="5359041" cy="3136384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3" name="Text 11"/>
          <p:cNvSpPr/>
          <p:nvPr/>
        </p:nvSpPr>
        <p:spPr>
          <a:xfrm>
            <a:off x="6254160" y="3120098"/>
            <a:ext cx="5359041" cy="313638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b="14551"/>
          <a:stretch/>
        </p:blipFill>
        <p:spPr>
          <a:xfrm>
            <a:off x="678860" y="1398320"/>
            <a:ext cx="5359067" cy="1560189"/>
          </a:xfrm>
          <a:prstGeom prst="rect">
            <a:avLst/>
          </a:prstGeom>
        </p:spPr>
      </p:pic>
      <p:pic>
        <p:nvPicPr>
          <p:cNvPr id="15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b="9996"/>
          <a:stretch/>
        </p:blipFill>
        <p:spPr>
          <a:xfrm>
            <a:off x="6254140" y="1398308"/>
            <a:ext cx="5359067" cy="156190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099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Embedded AI Features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10590" y="4115435"/>
            <a:ext cx="4990465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IDEs often include embedded AI features like intelligent autocomplete and inline error hints, which developers use daily without realizing they are AI-powered.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852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Leveraging Hidden Capabilities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78905" y="4115435"/>
            <a:ext cx="4866640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Recognizing these hidden AI capabilities allows developers to intentionally leverage them, request upgrades, and train their teams to maximize productivity gains.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Autocompletion Magic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Code Completion &amp; Boilerplate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38321" y="1439500"/>
            <a:ext cx="4982008" cy="229798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38321" y="1439500"/>
            <a:ext cx="4982008" cy="22979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08700" y="1439418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6108700" y="1439418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0738" y="400437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20738" y="400437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91238" y="400418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6091238" y="400418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97992" y="1344253"/>
            <a:ext cx="648944" cy="460994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697992" y="1344253"/>
            <a:ext cx="648944" cy="46099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51690" y="1614118"/>
            <a:ext cx="3582525" cy="3390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Predictive Code Suggestions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51690" y="1915098"/>
            <a:ext cx="4450534" cy="16871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predicts the next line of code, suggests entire functions, and generates CRUD operations or API scaffolding from a single comment, significantly reducing keystrokes.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68365" y="1344168"/>
            <a:ext cx="66802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4" name="Text 22"/>
          <p:cNvSpPr/>
          <p:nvPr/>
        </p:nvSpPr>
        <p:spPr>
          <a:xfrm>
            <a:off x="5968365" y="1344168"/>
            <a:ext cx="66802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22085" y="1614043"/>
            <a:ext cx="360045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Context-Aware Assistance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22085" y="1915033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learns from your project context and coding style, providing personalized suggestions that fit seamlessly into your workflow, maintaining consistency.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80403" y="3909123"/>
            <a:ext cx="66675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8" name="Text 26"/>
          <p:cNvSpPr/>
          <p:nvPr/>
        </p:nvSpPr>
        <p:spPr>
          <a:xfrm>
            <a:off x="680403" y="3909123"/>
            <a:ext cx="66675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34123" y="4178998"/>
            <a:ext cx="3449320" cy="4343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Accelerated Feature Delivery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34123" y="447998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automating repetitive coding tasks, developers can focus more on designing features and innovating, leading to faster delivery of new functionalities.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950903" y="3908933"/>
            <a:ext cx="68580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32" name="Text 30"/>
          <p:cNvSpPr/>
          <p:nvPr/>
        </p:nvSpPr>
        <p:spPr>
          <a:xfrm>
            <a:off x="5950903" y="3908933"/>
            <a:ext cx="68580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04623" y="4178808"/>
            <a:ext cx="34683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Review and Tweak Workflow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04623" y="447979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Developers move from manual typing to reviewing and tweaking AI-proposed code, ensuring high-quality output while maintaining control over the final product.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910047" y="-1473273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8910047" y="-1473273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388756" y="-284554"/>
            <a:ext cx="1478915" cy="1478915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388756" y="-284554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21223" y="2554756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 Copilot in Action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7074" r="321"/>
          <a:stretch/>
        </p:blipFill>
        <p:spPr>
          <a:xfrm>
            <a:off x="0" y="0"/>
            <a:ext cx="5038297" cy="685795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121201" y="3548247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Inline Assistance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21400" y="4240530"/>
            <a:ext cx="5560695" cy="1988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GitHub Copilot in VSCode offer real-time suggestions, allowing developers to stay in their flow state and quickly implement ideas without leaving the editor.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1420</Words>
  <Application>Microsoft Office PowerPoint</Application>
  <PresentationFormat>Widescreen</PresentationFormat>
  <Paragraphs>213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Coding Playbook</dc:title>
  <dc:subject>AI-Powered Coding Playbook</dc:subject>
  <dc:creator>Kimi</dc:creator>
  <cp:lastModifiedBy>Sean</cp:lastModifiedBy>
  <cp:revision>2</cp:revision>
  <dcterms:created xsi:type="dcterms:W3CDTF">2025-12-02T05:14:36Z</dcterms:created>
  <dcterms:modified xsi:type="dcterms:W3CDTF">2025-12-02T05:15:21Z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{"Label":"AI-Powered Coding Playbook","ContentProducer":"001191110108MACG2KBH8F10000","ProduceID":"d4n7a80onf4m100fik2g","ReservedCode1":"","ContentPropagator":"001191110108MACG2KBH8F20000","PropagateID":"d4n7a80onf4m100fik2g","ReservedCode2":""}</vt:lpwstr>
  </property>
</Properties>
</file>